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0" r:id="rId4"/>
    <p:sldId id="265" r:id="rId5"/>
    <p:sldId id="261" r:id="rId6"/>
    <p:sldId id="263" r:id="rId7"/>
    <p:sldId id="277" r:id="rId8"/>
    <p:sldId id="278" r:id="rId9"/>
    <p:sldId id="269" r:id="rId10"/>
    <p:sldId id="264" r:id="rId11"/>
    <p:sldId id="270" r:id="rId12"/>
    <p:sldId id="271" r:id="rId13"/>
    <p:sldId id="276" r:id="rId14"/>
    <p:sldId id="258" r:id="rId15"/>
    <p:sldId id="274" r:id="rId16"/>
    <p:sldId id="268" r:id="rId17"/>
    <p:sldId id="259" r:id="rId18"/>
    <p:sldId id="266" r:id="rId19"/>
    <p:sldId id="275" r:id="rId20"/>
    <p:sldId id="273" r:id="rId21"/>
    <p:sldId id="262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580" autoAdjust="0"/>
  </p:normalViewPr>
  <p:slideViewPr>
    <p:cSldViewPr snapToGrid="0">
      <p:cViewPr>
        <p:scale>
          <a:sx n="80" d="100"/>
          <a:sy n="80" d="100"/>
        </p:scale>
        <p:origin x="-1522" y="37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12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DDA0A-B951-468E-B9FF-ED02D88489FD}" type="datetimeFigureOut">
              <a:rPr lang="ru-RU" smtClean="0"/>
              <a:t>16.02.2017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7012E-BECA-4F51-9476-2FD0327DF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702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everybody!</a:t>
            </a:r>
          </a:p>
          <a:p>
            <a:r>
              <a:rPr lang="en-US" dirty="0" smtClean="0"/>
              <a:t>My</a:t>
            </a:r>
            <a:r>
              <a:rPr lang="en-US" baseline="0" dirty="0" smtClean="0"/>
              <a:t> name is </a:t>
            </a:r>
            <a:r>
              <a:rPr lang="en-US" baseline="0" dirty="0" err="1" smtClean="0"/>
              <a:t>Vladislav</a:t>
            </a:r>
            <a:r>
              <a:rPr lang="en-US" baseline="0" dirty="0" smtClean="0"/>
              <a:t> Oleynikov.</a:t>
            </a:r>
          </a:p>
          <a:p>
            <a:r>
              <a:rPr lang="en-US" baseline="0" dirty="0" smtClean="0"/>
              <a:t>I am PhD student is </a:t>
            </a:r>
            <a:r>
              <a:rPr lang="en-US" baseline="0" dirty="0" err="1" smtClean="0"/>
              <a:t>Budker</a:t>
            </a:r>
            <a:r>
              <a:rPr lang="en-US" baseline="0" dirty="0" smtClean="0"/>
              <a:t> Institute of Nuclear Physics.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theme of my presentation is “</a:t>
            </a:r>
            <a:r>
              <a:rPr lang="en-US" sz="1200" b="1" dirty="0" smtClean="0">
                <a:solidFill>
                  <a:srgbClr val="C00000"/>
                </a:solidFill>
              </a:rPr>
              <a:t>Measurement of ionization yields of nuclear recoils in liquid argon using two-phase detector”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he-IL" sz="1200" b="0" dirty="0" smtClean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709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 describe setup and its main parameters and now I’ll discuss  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ionization yield.</a:t>
            </a:r>
            <a:endParaRPr lang="en-US" dirty="0" smtClean="0"/>
          </a:p>
          <a:p>
            <a:r>
              <a:rPr lang="en-US" dirty="0" smtClean="0"/>
              <a:t>The primary ionization</a:t>
            </a:r>
            <a:r>
              <a:rPr lang="en-US" baseline="0" dirty="0" smtClean="0"/>
              <a:t> charge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was produced by either 60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gamma from Am241 or 2.45 MeV neutron from DD-generator.</a:t>
            </a:r>
          </a:p>
          <a:p>
            <a:r>
              <a:rPr lang="en-US" dirty="0" smtClean="0"/>
              <a:t>On the left picture you can see typical </a:t>
            </a:r>
            <a:r>
              <a:rPr lang="en-US" dirty="0" err="1" smtClean="0"/>
              <a:t>oscillogram</a:t>
            </a:r>
            <a:r>
              <a:rPr lang="en-US" dirty="0" smtClean="0"/>
              <a:t> with raw signal</a:t>
            </a:r>
            <a:r>
              <a:rPr lang="en-US" baseline="0" dirty="0" smtClean="0"/>
              <a:t> and integral spectra for neutrons.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 the right  picture the</a:t>
            </a:r>
            <a:r>
              <a:rPr lang="en-US" baseline="0" dirty="0" smtClean="0"/>
              <a:t> integral spectra for gamma, neutron and background runs are</a:t>
            </a:r>
            <a:r>
              <a:rPr lang="en-US" dirty="0" smtClean="0"/>
              <a:t> shown.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11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measure ionization yield one should first determine ne from the spectra.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For this pulse integral should be normalized to that of 60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peak and that converted to primary ionization charge.</a:t>
            </a:r>
          </a:p>
          <a:p>
            <a:r>
              <a:rPr lang="en-US" baseline="0" dirty="0" smtClean="0"/>
              <a:t>After subtracting the background-run contribution, the amplitude distribution still contains the gamma-ray background, resulted from radiative capture in surrounding materials.</a:t>
            </a:r>
          </a:p>
          <a:p>
            <a:r>
              <a:rPr lang="en-US" dirty="0" smtClean="0"/>
              <a:t>Gamma rays produced in</a:t>
            </a:r>
            <a:r>
              <a:rPr lang="en-US" baseline="0" dirty="0" smtClean="0"/>
              <a:t> this reaction have energy above 600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, so an energy spectrum  due to Compton scattering can be approximated by a linear decreasing function with energy (see top image on the left picture)</a:t>
            </a:r>
          </a:p>
          <a:p>
            <a:r>
              <a:rPr lang="en-US" baseline="0" dirty="0" smtClean="0"/>
              <a:t>On the left picture and bottom image you can see the desired ionization charge spectrum.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next step is to compare this experimental spectrum to the theoretical one. </a:t>
            </a:r>
          </a:p>
          <a:p>
            <a:r>
              <a:rPr lang="en-US" baseline="0" dirty="0" smtClean="0"/>
              <a:t>The theoretical spectrum was computed using differential cross-section of elastic and inelastic neutron scattering (red curve on the right picture).</a:t>
            </a:r>
          </a:p>
          <a:p>
            <a:r>
              <a:rPr lang="en-US" baseline="0" dirty="0" smtClean="0"/>
              <a:t>And, finally, this spectrums was convolved with energy resolution function (see black curve).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Ionization yield was calculated by dividing the end point of experimental spectrum to the theoretical one.</a:t>
            </a:r>
          </a:p>
          <a:p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17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graph you can see ionization</a:t>
            </a:r>
            <a:r>
              <a:rPr lang="en-US" baseline="0" dirty="0" smtClean="0"/>
              <a:t> yield as a function of electric field for two data sets:</a:t>
            </a:r>
          </a:p>
          <a:p>
            <a:r>
              <a:rPr lang="en-US" baseline="0" dirty="0" smtClean="0"/>
              <a:t>Square for previous data obtained in 2014 and circles for current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Red curve is a fit function of Jaffe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Field dependence is well described by Jaffe model</a:t>
            </a:r>
          </a:p>
          <a:p>
            <a:r>
              <a:rPr lang="en-US" baseline="0" dirty="0" smtClean="0"/>
              <a:t>Systematic error is dominant and occurs because of calibration using </a:t>
            </a:r>
            <a:r>
              <a:rPr lang="en-US" baseline="0" dirty="0" err="1" smtClean="0"/>
              <a:t>LAr</a:t>
            </a:r>
            <a:r>
              <a:rPr lang="en-US" baseline="0" dirty="0" smtClean="0"/>
              <a:t> ionization yield for electron recoil.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579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Previously we used spectra subtraction to reject background events.</a:t>
            </a:r>
          </a:p>
          <a:p>
            <a:r>
              <a:rPr lang="en-US" baseline="0" dirty="0" smtClean="0"/>
              <a:t>But also there is opportunity to use S2 S1 ratio as discriminator factor for nuclear and electron recoil.</a:t>
            </a:r>
          </a:p>
          <a:p>
            <a:r>
              <a:rPr lang="en-US" baseline="0" dirty="0" smtClean="0"/>
              <a:t>We irradiated </a:t>
            </a:r>
            <a:r>
              <a:rPr lang="en-US" baseline="0" dirty="0" err="1" smtClean="0"/>
              <a:t>LAr</a:t>
            </a:r>
            <a:r>
              <a:rPr lang="en-US" baseline="0" dirty="0" smtClean="0"/>
              <a:t> TPC by sodium 22 isotope, which produce two gamma quanta.</a:t>
            </a:r>
          </a:p>
          <a:p>
            <a:r>
              <a:rPr lang="en-US" baseline="0" dirty="0" smtClean="0"/>
              <a:t>One of them was registered by PMT with BGO crystal and produced trigger and another was registered  by TPC.</a:t>
            </a:r>
          </a:p>
          <a:p>
            <a:r>
              <a:rPr lang="en-US" baseline="0" dirty="0" smtClean="0"/>
              <a:t>You can see typical signal from detectors on the left picture.</a:t>
            </a:r>
          </a:p>
          <a:p>
            <a:r>
              <a:rPr lang="en-US" baseline="0" dirty="0" smtClean="0"/>
              <a:t>The right picture shows spectrum of  peak position time  relative to the trigger.</a:t>
            </a:r>
          </a:p>
          <a:p>
            <a:r>
              <a:rPr lang="en-US" baseline="0" dirty="0" smtClean="0"/>
              <a:t>On this spectrum we clearly see peak near trigger time, so signals was really from sodium 22 isotope.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Unfortunately, S1 signal is low because </a:t>
            </a:r>
            <a:r>
              <a:rPr lang="en-US" dirty="0" smtClean="0"/>
              <a:t>right now we do</a:t>
            </a:r>
            <a:r>
              <a:rPr lang="en-US" baseline="0" dirty="0" smtClean="0"/>
              <a:t> not have enough acceptance for the S1 signal and separation does not work correctly.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So, we plan to install additional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 on the detector bottom and improve light collection.</a:t>
            </a:r>
          </a:p>
          <a:p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502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the previous year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Large Underground Xenon experiment operating at the Sanford Underground Research Facility in Lead, South Dakota</a:t>
            </a:r>
            <a:endParaRPr lang="en-US" dirty="0" smtClean="0"/>
          </a:p>
          <a:p>
            <a:r>
              <a:rPr lang="en-US" dirty="0" smtClean="0"/>
              <a:t>published results</a:t>
            </a:r>
            <a:r>
              <a:rPr lang="en-US" baseline="0" dirty="0" smtClean="0"/>
              <a:t> about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Low-energy nuclear recoil calibration in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LXe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main idea of this experiment was to register scattered neutron again in the TPC, called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Neutron double-scattering concept.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x,y,z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reconstructed coordinates for both interaction they found scattering angle theta which is associated with recoil energy.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this method they measured ionization yield up to 0.7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nuclear recoil.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We want to measure ionization yield in our experiment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baseline="0" dirty="0" err="1" smtClean="0"/>
              <a:t>LAr</a:t>
            </a:r>
            <a:r>
              <a:rPr lang="en-US" baseline="0" dirty="0" smtClean="0"/>
              <a:t> using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Neutron double-scattering too.</a:t>
            </a:r>
          </a:p>
          <a:p>
            <a:endParaRPr lang="en-US" sz="1200" b="1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Bottom</a:t>
            </a:r>
            <a:r>
              <a:rPr lang="en-US" baseline="0" dirty="0" smtClean="0"/>
              <a:t> right picture shows recoil energy dependence as a function of the neutron scattering angle.</a:t>
            </a:r>
            <a:r>
              <a:rPr lang="en-US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1" dirty="0" smtClean="0">
                <a:solidFill>
                  <a:srgbClr val="000099"/>
                </a:solidFill>
                <a:sym typeface="System"/>
              </a:rPr>
              <a:t>Having high spatial resolution in detector, of 1 mm, we expect reaching accuracy  of about 2</a:t>
            </a:r>
            <a:r>
              <a:rPr lang="en-US" altLang="ru-RU" sz="1200" b="1" baseline="30000" dirty="0" smtClean="0">
                <a:solidFill>
                  <a:srgbClr val="000099"/>
                </a:solidFill>
                <a:sym typeface="System"/>
              </a:rPr>
              <a:t>o</a:t>
            </a:r>
            <a:r>
              <a:rPr lang="en-US" altLang="ru-RU" sz="1200" b="1" dirty="0" smtClean="0">
                <a:solidFill>
                  <a:srgbClr val="000099"/>
                </a:solidFill>
                <a:sym typeface="System"/>
              </a:rPr>
              <a:t> in scattering angle, corresponding to nuclear recoil energy as low as a few </a:t>
            </a:r>
            <a:r>
              <a:rPr lang="en-US" altLang="ru-RU" sz="1200" b="1" dirty="0" err="1" smtClean="0">
                <a:solidFill>
                  <a:srgbClr val="000099"/>
                </a:solidFill>
                <a:sym typeface="System"/>
              </a:rPr>
              <a:t>keV</a:t>
            </a:r>
            <a:endParaRPr lang="en-US" altLang="ru-RU" sz="1200" b="1" dirty="0" smtClean="0">
              <a:solidFill>
                <a:srgbClr val="000099"/>
              </a:solidFill>
              <a:sym typeface="System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379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sum up,</a:t>
            </a:r>
            <a:r>
              <a:rPr lang="en-US" baseline="0" dirty="0" smtClean="0"/>
              <a:t>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803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ru-RU" sz="1200" b="1" dirty="0" smtClean="0">
                <a:solidFill>
                  <a:srgbClr val="000099"/>
                </a:solidFill>
              </a:rPr>
              <a:t>Novosibirsk group on rare-event instrumentation operates within both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Budker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Institute of Nuclear Physics (BINP) and Novosibirsk State University (NSU), in the frame of Lab 3 (BINP) and LCEP (Laboratory of Cosmology and Elementary Particles of Physics Department of NSU).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1200" b="1" dirty="0" smtClean="0">
              <a:solidFill>
                <a:srgbClr val="000099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ru-RU" sz="1200" b="1" dirty="0" smtClean="0">
                <a:solidFill>
                  <a:srgbClr val="000099"/>
                </a:solidFill>
              </a:rPr>
              <a:t>Also, w</a:t>
            </a:r>
            <a:r>
              <a:rPr lang="en-US" altLang="ru-RU" sz="1200" b="1" dirty="0" smtClean="0">
                <a:solidFill>
                  <a:srgbClr val="000099"/>
                </a:solidFill>
                <a:sym typeface="Symbol" panose="05050102010706020507" pitchFamily="18" charset="2"/>
              </a:rPr>
              <a:t>e have recently joined DarkSide20k collaboration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1200" b="1" dirty="0" smtClean="0">
              <a:solidFill>
                <a:srgbClr val="000099"/>
              </a:solidFill>
              <a:latin typeface="Wingdings" panose="05000000000000000000" pitchFamily="2" charset="2"/>
              <a:sym typeface="Symbol" panose="05050102010706020507" pitchFamily="18" charset="2"/>
            </a:endParaRPr>
          </a:p>
          <a:p>
            <a:pPr>
              <a:buFont typeface="Arial" panose="020B0604020202020204" pitchFamily="34" charset="0"/>
              <a:buNone/>
            </a:pPr>
            <a:endParaRPr lang="ru-RU" altLang="ru-RU" dirty="0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04887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878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energy calibration of nuclear recoil</a:t>
            </a:r>
            <a:r>
              <a:rPr lang="en-US" baseline="0" dirty="0" smtClean="0"/>
              <a:t> detectors is of primary importance to rare-event experiments.</a:t>
            </a:r>
          </a:p>
          <a:p>
            <a:r>
              <a:rPr lang="en-US" baseline="0" dirty="0" smtClean="0"/>
              <a:t>Such a calibration, in particular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detectors media, is usually performed by measuring the ionization yield and scintillation efficiency of nuclear recoil, using neutron elastic scattering on (</a:t>
            </a:r>
            <a:r>
              <a:rPr lang="en-US" b="1" baseline="0" dirty="0" smtClean="0"/>
              <a:t>off</a:t>
            </a:r>
            <a:r>
              <a:rPr lang="en-US" baseline="0" dirty="0" smtClean="0"/>
              <a:t> ?) nuclei, </a:t>
            </a:r>
          </a:p>
          <a:p>
            <a:r>
              <a:rPr lang="en-US" baseline="0" dirty="0" smtClean="0"/>
              <a:t>which imitating the interaction with dark matter particle or coherently scattered neutrino.</a:t>
            </a:r>
          </a:p>
          <a:p>
            <a:endParaRPr lang="en-US" baseline="0" dirty="0" smtClean="0"/>
          </a:p>
          <a:p>
            <a:r>
              <a:rPr lang="en-US" dirty="0" smtClean="0"/>
              <a:t>A particle interaction in the liquid phase produces primary scintillation (S1) and ionization [5]. The electrons are drifted away from the interaction site by an electric field and extracted into the gas where they create secondary scintillation (S2).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ionization yield</a:t>
            </a:r>
            <a:r>
              <a:rPr lang="en-US" baseline="0" dirty="0" smtClean="0"/>
              <a:t> is ratio of number of electrons escaping recombination with positive ions (ne) and the energy deposited by a nuclear recoil (E).</a:t>
            </a:r>
          </a:p>
          <a:p>
            <a:r>
              <a:rPr lang="en-US" baseline="0" dirty="0" smtClean="0"/>
              <a:t>It depends on deposited energy (E) and on the electric field (epsilon).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for liquid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there are ample experimental data on such yields, little is known about the ionization yield and scintillation efficiency in liquid 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Recently the first results on the ionization yield of nuclear recoils in liquid argon have been presented in the low energy range.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collaboration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presented results from </a:t>
            </a:r>
            <a:r>
              <a:rPr lang="en-US" baseline="0" dirty="0" smtClean="0"/>
              <a:t>17 to 57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, but in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[PE/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],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i.e. detector-dependent units.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="0" baseline="0" dirty="0" smtClean="0"/>
          </a:p>
          <a:p>
            <a:r>
              <a:rPr lang="en-US" baseline="0" dirty="0" smtClean="0"/>
              <a:t> 6.7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from In present work ionization yield of nuclear recoils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has been measured at high energy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complements low energy data.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376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use </a:t>
            </a:r>
            <a:r>
              <a:rPr lang="en-US" baseline="0" dirty="0" smtClean="0"/>
              <a:t>spectrum </a:t>
            </a:r>
            <a:r>
              <a:rPr lang="en-US" dirty="0" smtClean="0"/>
              <a:t>end</a:t>
            </a:r>
            <a:r>
              <a:rPr lang="en-US" baseline="0" dirty="0" smtClean="0"/>
              <a:t> point method we can reject background and gamma after radiative capture by spectra subtraction.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Neutron double-scattering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method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we should realize another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.</a:t>
            </a:r>
          </a:p>
          <a:p>
            <a:r>
              <a:rPr lang="en-US" sz="1200" b="0" baseline="0" dirty="0" smtClean="0">
                <a:solidFill>
                  <a:srgbClr val="000099"/>
                </a:solidFill>
              </a:rPr>
              <a:t>This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 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different ionization density for neutron and gamma, i.e. we will have different S2 S1 ratio.</a:t>
            </a:r>
          </a:p>
          <a:p>
            <a:endParaRPr lang="en-US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and bottom left images represent logarithmic ratio of S2 and S1 as a function of energy and we can see clear separation between neutron elastic recoil and electron recoil used in XENON experiment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picture represent logarithmic ratio of S2 and S1 as a function of S1 used in LUX experiment.</a:t>
            </a:r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591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 divided talk</a:t>
            </a:r>
            <a:r>
              <a:rPr lang="en-US" baseline="0" dirty="0" smtClean="0"/>
              <a:t> into 5 parts.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First</a:t>
            </a:r>
            <a:r>
              <a:rPr lang="en-US" baseline="0" dirty="0" smtClean="0"/>
              <a:t> of all I’ll tell you about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Our global objectives, current activity, situation with ionization yields.</a:t>
            </a:r>
          </a:p>
          <a:p>
            <a:r>
              <a:rPr lang="en-US" altLang="ru-RU" sz="1200" b="0" dirty="0" smtClean="0">
                <a:solidFill>
                  <a:srgbClr val="000099"/>
                </a:solidFill>
              </a:rPr>
              <a:t>Then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I’ll describe a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two-phase Cryogenic Avalanche Detector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alt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third part I’ll present our results about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Ionization yields in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LAr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After this I’ll tell about our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Future plans.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And, finally, summarize 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results.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76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</a:t>
            </a:r>
            <a:r>
              <a:rPr lang="en-US" baseline="0" dirty="0" smtClean="0"/>
              <a:t>3d model of our installation.</a:t>
            </a:r>
          </a:p>
          <a:p>
            <a:r>
              <a:rPr lang="en-US" baseline="0" dirty="0" smtClean="0"/>
              <a:t>You can see the detector itself on the left picture and detector inside cryogenic chamber on the right picture.</a:t>
            </a:r>
          </a:p>
          <a:p>
            <a:r>
              <a:rPr lang="en-US" baseline="0" dirty="0" smtClean="0"/>
              <a:t>A tube at the bottom of the right image is neutron generator.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249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1" dirty="0" smtClean="0">
                <a:solidFill>
                  <a:srgbClr val="000099"/>
                </a:solidFill>
              </a:rPr>
              <a:t>Our global objectives</a:t>
            </a:r>
            <a:r>
              <a:rPr lang="en-US" altLang="ru-RU" sz="1200" b="1" baseline="0" dirty="0" smtClean="0">
                <a:solidFill>
                  <a:srgbClr val="000099"/>
                </a:solidFill>
              </a:rPr>
              <a:t> are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Development and energy calibration of liquid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detectors of ultimate sensitivity for dark matter search and coherent neutrino nucleus scattering experiments.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1" dirty="0" smtClean="0">
              <a:solidFill>
                <a:srgbClr val="000099"/>
              </a:solidFill>
            </a:endParaRPr>
          </a:p>
          <a:p>
            <a:pPr algn="just">
              <a:spcBef>
                <a:spcPct val="0"/>
              </a:spcBef>
              <a:buFont typeface="Arial" charset="0"/>
              <a:buNone/>
              <a:defRPr/>
            </a:pPr>
            <a:r>
              <a:rPr lang="en-US" altLang="ru-RU" sz="1200" b="1" dirty="0" smtClean="0">
                <a:solidFill>
                  <a:srgbClr val="000099"/>
                </a:solidFill>
              </a:rPr>
              <a:t>Our group is currently conducting researches in the following directions</a:t>
            </a: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1200" b="1" dirty="0" smtClean="0">
                <a:solidFill>
                  <a:srgbClr val="000099"/>
                </a:solidFill>
              </a:rPr>
              <a:t> Measurement of electroluminescence yields in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using a 9-liter two-phase detector</a:t>
            </a:r>
            <a:r>
              <a:rPr lang="ru-RU" altLang="ru-RU" sz="1200" b="1" dirty="0" smtClean="0">
                <a:solidFill>
                  <a:srgbClr val="000099"/>
                </a:solidFill>
              </a:rPr>
              <a:t>. </a:t>
            </a: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1200" b="1" dirty="0" smtClean="0">
                <a:solidFill>
                  <a:srgbClr val="000099"/>
                </a:solidFill>
              </a:rPr>
              <a:t>Measurement of ionization yields of nuclear recoils in liquid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using neutron scattering technique</a:t>
            </a:r>
            <a:r>
              <a:rPr lang="ru-RU" altLang="ru-RU" sz="1200" b="1" dirty="0" smtClean="0">
                <a:solidFill>
                  <a:srgbClr val="000099"/>
                </a:solidFill>
              </a:rPr>
              <a:t>.</a:t>
            </a: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1200" b="1" dirty="0" smtClean="0">
                <a:solidFill>
                  <a:srgbClr val="000099"/>
                </a:solidFill>
              </a:rPr>
              <a:t>Development of new readout technique in two-phase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detectors using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SiPM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-matrices</a:t>
            </a:r>
            <a:r>
              <a:rPr lang="ru-RU" altLang="ru-RU" sz="1200" b="1" dirty="0" smtClean="0">
                <a:solidFill>
                  <a:srgbClr val="000099"/>
                </a:solidFill>
              </a:rPr>
              <a:t>.</a:t>
            </a:r>
            <a:endParaRPr lang="en-US" altLang="ru-RU" sz="1200" b="1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altLang="ru-RU" dirty="0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2696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Our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Experimental setup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comprises a vacuum-insulated 9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liters cryogenic chamber filled with 2.5 liters of liquid 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baseline="0" dirty="0" smtClean="0">
                <a:solidFill>
                  <a:srgbClr val="000099"/>
                </a:solidFill>
              </a:rPr>
              <a:t>During each cooling  procedure  </a:t>
            </a:r>
            <a:r>
              <a:rPr lang="en-US" altLang="ru-RU" sz="1200" b="0" baseline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was purified from electronegative impurities by </a:t>
            </a:r>
            <a:r>
              <a:rPr lang="en-US" altLang="ru-RU" sz="1200" b="0" baseline="0" dirty="0" err="1" smtClean="0">
                <a:solidFill>
                  <a:srgbClr val="000099"/>
                </a:solidFill>
              </a:rPr>
              <a:t>Oxisorb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filter, providing electron lifetime in the liquid &gt;70 us. (</a:t>
            </a:r>
            <a:r>
              <a:rPr lang="ru-RU" altLang="ru-RU" sz="1200" b="0" baseline="0" dirty="0" smtClean="0">
                <a:solidFill>
                  <a:srgbClr val="000099"/>
                </a:solidFill>
              </a:rPr>
              <a:t>откуда это число?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baseline="0" dirty="0" smtClean="0">
                <a:solidFill>
                  <a:srgbClr val="000099"/>
                </a:solidFill>
              </a:rPr>
              <a:t>The detector was operated in two-phase mode in the equilibrium state.</a:t>
            </a:r>
            <a:endParaRPr lang="en-US" sz="1200" b="0" baseline="0" dirty="0" smtClean="0">
              <a:solidFill>
                <a:srgbClr val="000099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90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cryogenic chamber included a cathode electrode (made from a THGEM plate), two field-shaping electrodes and a THGEM0, immersed in a 55 mm thick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layer.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4 mm thick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layer above the THGEM) acted as an electron emission region.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double-THGEM assembly, consisting of a THGEM1 and THGEM2, was placed in the gas phase above the liquid.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EL region, 18 mm thick, was formed by the liquid surface and the THGEM1 plate.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smtClean="0"/>
              <a:t>There were two ways of optical readout of the EL gap.</a:t>
            </a:r>
          </a:p>
          <a:p>
            <a:r>
              <a:rPr lang="en-US" dirty="0" smtClean="0"/>
              <a:t>Firstly, the gap was viewed by four compact cryogenic PMT,</a:t>
            </a:r>
            <a:r>
              <a:rPr lang="en-US" baseline="0" dirty="0" smtClean="0"/>
              <a:t> located on the perimeter of the gap.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 prevent discharges and field penetration from the high-voltage region of the EL gap, the PMTs were electrically insulated from the gap a grounded </a:t>
            </a:r>
            <a:r>
              <a:rPr lang="en-US" baseline="0" dirty="0" err="1" smtClean="0"/>
              <a:t>mech</a:t>
            </a:r>
            <a:r>
              <a:rPr lang="en-US" baseline="0" dirty="0" smtClean="0"/>
              <a:t> and an acrylic protective box of a rectangular shape.</a:t>
            </a:r>
            <a:endParaRPr lang="en-US" dirty="0" smtClean="0"/>
          </a:p>
          <a:p>
            <a:r>
              <a:rPr lang="en-US" dirty="0" smtClean="0"/>
              <a:t>To convert the VUV into the blue light,</a:t>
            </a:r>
            <a:r>
              <a:rPr lang="en-US" baseline="0" dirty="0" smtClean="0"/>
              <a:t> four wavelength shifter films based on TPB(</a:t>
            </a:r>
            <a:r>
              <a:rPr lang="en-US" baseline="0" dirty="0" err="1" smtClean="0"/>
              <a:t>tetraphenylbutadiene</a:t>
            </a:r>
            <a:r>
              <a:rPr lang="en-US" baseline="0" dirty="0" smtClean="0"/>
              <a:t>) were deposited on the inner box surface facing the EL gap, in front of each PMT.</a:t>
            </a:r>
          </a:p>
          <a:p>
            <a:endParaRPr lang="en-US" baseline="0" dirty="0" smtClean="0"/>
          </a:p>
          <a:p>
            <a:r>
              <a:rPr lang="en-US" dirty="0" smtClean="0"/>
              <a:t>Secondly, the scintillation</a:t>
            </a:r>
            <a:r>
              <a:rPr lang="en-US" baseline="0" dirty="0" smtClean="0"/>
              <a:t> in the spectral range other that VUV (NIR, for example) could be recorded using 11 by 11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measure ionization yield we use first method.(i.e. only EL signal register by PMTs )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Backup text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voltage applied to the divider varied from 11 to 22 kV, producing an electric drift field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of 0.34 – 0.68 kV / cm, electric emission fields of 2.6 – 5.1 kV / cm and  an electric field in the EL gap of 4.0 – 8.0 kV / cm.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850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produce neutrons a specially designed neutron generator was used that continuously emitted</a:t>
            </a:r>
            <a:r>
              <a:rPr lang="en-US" baseline="0" dirty="0" smtClean="0"/>
              <a:t> monenergistic not collimated neutrons with a kinetic energy of 2.45 MeV obtained in the DD fusion reaction.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The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generator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includes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a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high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Cockcroft-Walton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multiplier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and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gas-filled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neutron-generating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tube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r>
              <a:rPr lang="en-US" baseline="0" dirty="0" smtClean="0"/>
              <a:t>The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Design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parameters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of neutron generator are: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eutron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10</a:t>
            </a:r>
            <a:r>
              <a:rPr lang="en-US" altLang="ru-RU" sz="1200" b="1" baseline="30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5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neutrons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/s (DD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mode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(ten to the fifth power)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Continuous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or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pulse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mode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Rated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of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ions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50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uA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Operating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80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kV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Insulation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SF</a:t>
            </a:r>
            <a:r>
              <a:rPr lang="ru-RU" altLang="ru-RU" sz="1200" b="1" baseline="-25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6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, 8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atm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(sulfur fluorine four at eight atmospheres)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878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sensitivity of a particular</a:t>
            </a:r>
            <a:r>
              <a:rPr lang="en-US" baseline="0" dirty="0" smtClean="0"/>
              <a:t> detector is characterized by EL gap yield. </a:t>
            </a:r>
          </a:p>
          <a:p>
            <a:r>
              <a:rPr lang="en-US" baseline="0" dirty="0" smtClean="0"/>
              <a:t>In our case it can be defined as the number of photoelectrons recorded by the PMT per drifting electron in the EL gap.</a:t>
            </a:r>
          </a:p>
          <a:p>
            <a:r>
              <a:rPr lang="en-US" baseline="0" dirty="0" smtClean="0"/>
              <a:t>The left picture shows the EL gap yield as a function of the electric field in the gap, measured using PMT signal.</a:t>
            </a:r>
          </a:p>
          <a:p>
            <a:r>
              <a:rPr lang="en-US" baseline="0" dirty="0" smtClean="0"/>
              <a:t>The right picture shows the amplitude spectrum of the total PMT signal from the EL gap induced by X-ray from  a mixture of the 109Cd (cadmium) and 241Am (americium) radioactive sources, at an electric field of 7.3 kV/cm in thee EL gap and 0.62 kV/cm in the drift region.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91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problem is currently under study in our group.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>
                <a:solidFill>
                  <a:prstClr val="black"/>
                </a:solidFill>
              </a:rPr>
              <a:pPr/>
              <a:t>8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915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energy calibration of nuclear recoil</a:t>
            </a:r>
            <a:r>
              <a:rPr lang="en-US" baseline="0" dirty="0" smtClean="0"/>
              <a:t> detectors is of primary importance to rare-event experiments.</a:t>
            </a:r>
          </a:p>
          <a:p>
            <a:r>
              <a:rPr lang="en-US" baseline="0" dirty="0" smtClean="0"/>
              <a:t>Such a calibration, in particular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detectors media, is usually performed by measuring the ionization yield and scintillation efficiency of nuclear recoil, using neutron elastic scattering on (</a:t>
            </a:r>
            <a:r>
              <a:rPr lang="en-US" b="1" baseline="0" dirty="0" smtClean="0"/>
              <a:t>off</a:t>
            </a:r>
            <a:r>
              <a:rPr lang="en-US" baseline="0" dirty="0" smtClean="0"/>
              <a:t> ?) nuclei, </a:t>
            </a:r>
          </a:p>
          <a:p>
            <a:r>
              <a:rPr lang="en-US" baseline="0" dirty="0" smtClean="0"/>
              <a:t>which imitating the interaction with dark matter particle or coherently scattered neutrino.</a:t>
            </a:r>
          </a:p>
          <a:p>
            <a:endParaRPr lang="en-US" baseline="0" dirty="0" smtClean="0"/>
          </a:p>
          <a:p>
            <a:r>
              <a:rPr lang="en-US" dirty="0" smtClean="0"/>
              <a:t>A particle interaction in the liquid phase produces primary scintillation (S1) and ionization . The electrons are drifted away from the interaction site by an electric field and extracted into the gas where they create secondary scintillation (S2).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ionization yield</a:t>
            </a:r>
            <a:r>
              <a:rPr lang="en-US" baseline="0" dirty="0" smtClean="0"/>
              <a:t> is ratio of number of electrons escaping recombination with positive ions (ne) and the energy deposited by a nuclear recoil (E).</a:t>
            </a:r>
          </a:p>
          <a:p>
            <a:r>
              <a:rPr lang="en-US" baseline="0" dirty="0" smtClean="0"/>
              <a:t>It depends on deposited energy (E) and on the electric field (epsilon).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for liquid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there are ample experimental data on such yields, little is known about the ionization yield and scintillation efficiency in liquid Ar.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Recently the first results on the ionization yield of nuclear recoils in liquid argon have been presented in the low energy range: 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from </a:t>
            </a:r>
            <a:r>
              <a:rPr lang="en-US" baseline="0" dirty="0" smtClean="0"/>
              <a:t>17 to 57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(SCENE experiments, see top right picture) and at point 6.7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(bottom right picture).</a:t>
            </a:r>
          </a:p>
          <a:p>
            <a:r>
              <a:rPr lang="en-US" baseline="0" dirty="0" smtClean="0"/>
              <a:t>Also recently we have measured ionization yield  at 80 and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.</a:t>
            </a:r>
          </a:p>
          <a:p>
            <a:endParaRPr lang="en-US" altLang="ru-RU" sz="1200" b="0" baseline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present work ionization yield of nuclear recoils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has been measured at high energy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for several eclectic fields and complements low energy data.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816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16.02.2017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50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16.02.2017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597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16.02.2017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05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16.02.2017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36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16.02.2017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991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16.02.2017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97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16.02.2017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83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16.02.2017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83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16.02.2017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78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16.02.2017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23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16.02.2017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54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6D307-4BCE-4662-8BED-A22C4E5B94BC}" type="datetimeFigureOut">
              <a:rPr lang="ru-RU" smtClean="0"/>
              <a:t>16.02.2017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1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6.xml"/><Relationship Id="rId7" Type="http://schemas.openxmlformats.org/officeDocument/2006/relationships/image" Target="../media/image2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1653779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C00000"/>
                </a:solidFill>
              </a:rPr>
              <a:t>Measurement of ionization yields of nuclear recoils in liquid argon using two-phase detector</a:t>
            </a:r>
            <a:endParaRPr lang="en-US" altLang="he-IL" sz="3600" b="1" dirty="0">
              <a:solidFill>
                <a:srgbClr val="FF0000"/>
              </a:solidFill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22068" y="4330156"/>
            <a:ext cx="8699863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000099"/>
                </a:solidFill>
              </a:rPr>
              <a:t>Instrumentation for Colliding Beam Physics (INSTR-17</a:t>
            </a:r>
            <a:r>
              <a:rPr lang="en-US" sz="2400" b="1" dirty="0" smtClean="0">
                <a:solidFill>
                  <a:srgbClr val="000099"/>
                </a:solidFill>
              </a:rPr>
              <a:t>)</a:t>
            </a:r>
            <a:endParaRPr lang="ru-RU" sz="2400" b="1" dirty="0" smtClean="0">
              <a:solidFill>
                <a:srgbClr val="000099"/>
              </a:solidFill>
            </a:endParaRPr>
          </a:p>
          <a:p>
            <a:pPr algn="ctr"/>
            <a:r>
              <a:rPr lang="en-US" altLang="ru-RU" sz="2400" b="1" dirty="0" smtClean="0">
                <a:solidFill>
                  <a:srgbClr val="000099"/>
                </a:solidFill>
              </a:rPr>
              <a:t>March 1, 201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7</a:t>
            </a:r>
            <a:endParaRPr lang="en-US" altLang="ru-RU" sz="2400" b="1" dirty="0" smtClean="0">
              <a:solidFill>
                <a:srgbClr val="000099"/>
              </a:solidFill>
            </a:endParaRPr>
          </a:p>
          <a:p>
            <a:pPr algn="ctr" eaLnBrk="1" hangingPunct="1"/>
            <a:endParaRPr lang="en-US" altLang="ru-RU" sz="2400" b="1" dirty="0">
              <a:solidFill>
                <a:srgbClr val="000099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2028429"/>
            <a:ext cx="9144000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000099"/>
                </a:solidFill>
              </a:rPr>
              <a:t>A. </a:t>
            </a:r>
            <a:r>
              <a:rPr lang="en-US" sz="2000" b="1" dirty="0" err="1" smtClean="0">
                <a:solidFill>
                  <a:srgbClr val="000099"/>
                </a:solidFill>
              </a:rPr>
              <a:t>Bondar</a:t>
            </a:r>
            <a:r>
              <a:rPr lang="en-US" sz="2000" b="1" dirty="0" smtClean="0">
                <a:solidFill>
                  <a:srgbClr val="000099"/>
                </a:solidFill>
              </a:rPr>
              <a:t>, </a:t>
            </a:r>
            <a:r>
              <a:rPr lang="en-US" altLang="he-IL" sz="2000" b="1" dirty="0" smtClean="0">
                <a:solidFill>
                  <a:srgbClr val="000099"/>
                </a:solidFill>
              </a:rPr>
              <a:t>A. </a:t>
            </a:r>
            <a:r>
              <a:rPr lang="en-US" altLang="he-IL" sz="2000" b="1" dirty="0" err="1" smtClean="0">
                <a:solidFill>
                  <a:srgbClr val="000099"/>
                </a:solidFill>
              </a:rPr>
              <a:t>Buzulutskov</a:t>
            </a:r>
            <a:r>
              <a:rPr lang="en-US" altLang="he-IL" sz="2000" b="1" dirty="0" smtClean="0">
                <a:solidFill>
                  <a:srgbClr val="000099"/>
                </a:solidFill>
              </a:rPr>
              <a:t>,</a:t>
            </a:r>
            <a:r>
              <a:rPr lang="en-US" sz="2000" b="1" dirty="0">
                <a:solidFill>
                  <a:srgbClr val="000099"/>
                </a:solidFill>
              </a:rPr>
              <a:t> </a:t>
            </a:r>
            <a:r>
              <a:rPr lang="en-US" sz="2000" b="1" dirty="0" smtClean="0">
                <a:solidFill>
                  <a:srgbClr val="000099"/>
                </a:solidFill>
              </a:rPr>
              <a:t>A. </a:t>
            </a:r>
            <a:r>
              <a:rPr lang="en-US" sz="2000" b="1" dirty="0" err="1" smtClean="0">
                <a:solidFill>
                  <a:srgbClr val="000099"/>
                </a:solidFill>
              </a:rPr>
              <a:t>Dolgov</a:t>
            </a:r>
            <a:r>
              <a:rPr lang="en-US" sz="2000" b="1" dirty="0" smtClean="0">
                <a:solidFill>
                  <a:srgbClr val="000099"/>
                </a:solidFill>
              </a:rPr>
              <a:t>, E. </a:t>
            </a:r>
            <a:r>
              <a:rPr lang="en-US" sz="2000" b="1" dirty="0" err="1" smtClean="0">
                <a:solidFill>
                  <a:srgbClr val="000099"/>
                </a:solidFill>
              </a:rPr>
              <a:t>Grishnyaev</a:t>
            </a:r>
            <a:r>
              <a:rPr lang="en-US" sz="2000" b="1" dirty="0" smtClean="0">
                <a:solidFill>
                  <a:srgbClr val="000099"/>
                </a:solidFill>
              </a:rPr>
              <a:t>, V. </a:t>
            </a:r>
            <a:r>
              <a:rPr lang="en-US" sz="2000" b="1" dirty="0" err="1" smtClean="0">
                <a:solidFill>
                  <a:srgbClr val="000099"/>
                </a:solidFill>
              </a:rPr>
              <a:t>Nosov</a:t>
            </a:r>
            <a:r>
              <a:rPr lang="en-US" sz="2000" b="1" dirty="0" smtClean="0">
                <a:solidFill>
                  <a:srgbClr val="000099"/>
                </a:solidFill>
              </a:rPr>
              <a:t>, </a:t>
            </a:r>
            <a:r>
              <a:rPr lang="en-US" sz="2000" b="1" dirty="0">
                <a:solidFill>
                  <a:srgbClr val="000099"/>
                </a:solidFill>
              </a:rPr>
              <a:t> </a:t>
            </a:r>
            <a:endParaRPr lang="en-US" sz="2000" b="1" dirty="0" smtClean="0">
              <a:solidFill>
                <a:srgbClr val="000099"/>
              </a:solidFill>
            </a:endParaRPr>
          </a:p>
          <a:p>
            <a:pPr algn="ctr"/>
            <a:r>
              <a:rPr lang="en-US" sz="2000" b="1" u="sng" dirty="0" smtClean="0">
                <a:solidFill>
                  <a:srgbClr val="000099"/>
                </a:solidFill>
              </a:rPr>
              <a:t>V. </a:t>
            </a:r>
            <a:r>
              <a:rPr lang="en-US" sz="2000" b="1" u="sng" dirty="0" err="1" smtClean="0">
                <a:solidFill>
                  <a:srgbClr val="000099"/>
                </a:solidFill>
              </a:rPr>
              <a:t>Oleinikov</a:t>
            </a:r>
            <a:r>
              <a:rPr lang="en-US" altLang="he-IL" sz="2000" b="1" u="sng" dirty="0" smtClean="0">
                <a:solidFill>
                  <a:srgbClr val="000099"/>
                </a:solidFill>
              </a:rPr>
              <a:t> (speaker)</a:t>
            </a:r>
            <a:r>
              <a:rPr lang="en-US" sz="2000" b="1" dirty="0" smtClean="0">
                <a:solidFill>
                  <a:srgbClr val="000099"/>
                </a:solidFill>
              </a:rPr>
              <a:t>, S. </a:t>
            </a:r>
            <a:r>
              <a:rPr lang="en-US" sz="2000" b="1" dirty="0" err="1">
                <a:solidFill>
                  <a:srgbClr val="000099"/>
                </a:solidFill>
              </a:rPr>
              <a:t>Polosatkin</a:t>
            </a:r>
            <a:r>
              <a:rPr lang="en-US" sz="2000" b="1" dirty="0">
                <a:solidFill>
                  <a:srgbClr val="000099"/>
                </a:solidFill>
              </a:rPr>
              <a:t> </a:t>
            </a:r>
            <a:r>
              <a:rPr lang="en-US" sz="2000" b="1" dirty="0" smtClean="0">
                <a:solidFill>
                  <a:srgbClr val="000099"/>
                </a:solidFill>
              </a:rPr>
              <a:t>, L. </a:t>
            </a:r>
            <a:r>
              <a:rPr lang="en-US" sz="2000" b="1" dirty="0" err="1" smtClean="0">
                <a:solidFill>
                  <a:srgbClr val="000099"/>
                </a:solidFill>
              </a:rPr>
              <a:t>Shekhtman</a:t>
            </a:r>
            <a:r>
              <a:rPr lang="en-US" sz="2000" b="1" dirty="0" smtClean="0">
                <a:solidFill>
                  <a:srgbClr val="000099"/>
                </a:solidFill>
              </a:rPr>
              <a:t>, E. </a:t>
            </a:r>
            <a:r>
              <a:rPr lang="en-US" sz="2000" b="1" dirty="0" err="1" smtClean="0">
                <a:solidFill>
                  <a:srgbClr val="000099"/>
                </a:solidFill>
              </a:rPr>
              <a:t>Shemyakina</a:t>
            </a:r>
            <a:r>
              <a:rPr lang="en-US" sz="2000" b="1" dirty="0" smtClean="0">
                <a:solidFill>
                  <a:srgbClr val="000099"/>
                </a:solidFill>
              </a:rPr>
              <a:t>, A. </a:t>
            </a:r>
            <a:r>
              <a:rPr lang="en-US" sz="2000" b="1" dirty="0" err="1">
                <a:solidFill>
                  <a:srgbClr val="000099"/>
                </a:solidFill>
              </a:rPr>
              <a:t>Sokolov</a:t>
            </a:r>
            <a:endParaRPr lang="en-US" altLang="he-IL" sz="2000" b="1" baseline="30000" dirty="0">
              <a:solidFill>
                <a:srgbClr val="000099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-1" y="3177177"/>
            <a:ext cx="9144000" cy="64770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he-IL" sz="1800" i="1" dirty="0" err="1">
                <a:solidFill>
                  <a:srgbClr val="000099"/>
                </a:solidFill>
              </a:rPr>
              <a:t>Budker</a:t>
            </a:r>
            <a:r>
              <a:rPr lang="en-US" altLang="he-IL" sz="1800" i="1" dirty="0">
                <a:solidFill>
                  <a:srgbClr val="000099"/>
                </a:solidFill>
              </a:rPr>
              <a:t> Institute of Nuclear Physics (</a:t>
            </a:r>
            <a:r>
              <a:rPr lang="en-US" altLang="he-IL" sz="1800" i="1" dirty="0" err="1">
                <a:solidFill>
                  <a:srgbClr val="000099"/>
                </a:solidFill>
              </a:rPr>
              <a:t>Budker</a:t>
            </a:r>
            <a:r>
              <a:rPr lang="en-US" altLang="he-IL" sz="1800" i="1" dirty="0">
                <a:solidFill>
                  <a:srgbClr val="000099"/>
                </a:solidFill>
              </a:rPr>
              <a:t> INP), Novosibirsk, Russia</a:t>
            </a:r>
          </a:p>
          <a:p>
            <a:pPr algn="ctr"/>
            <a:r>
              <a:rPr lang="en-US" altLang="he-IL" sz="1800" i="1" dirty="0">
                <a:solidFill>
                  <a:srgbClr val="000099"/>
                </a:solidFill>
              </a:rPr>
              <a:t>Novosibirsk State University (NSU), Novosibirsk, Russia</a:t>
            </a:r>
          </a:p>
        </p:txBody>
      </p:sp>
    </p:spTree>
    <p:extLst>
      <p:ext uri="{BB962C8B-B14F-4D97-AF65-F5344CB8AC3E}">
        <p14:creationId xmlns:p14="http://schemas.microsoft.com/office/powerpoint/2010/main" val="186129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raw signals and a measurement circuit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26" y="999423"/>
            <a:ext cx="4753226" cy="382576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31" y="999424"/>
            <a:ext cx="3848569" cy="40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8" y="1213739"/>
            <a:ext cx="4273406" cy="361511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534" y="1289562"/>
            <a:ext cx="4254797" cy="3539292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experimental and theoretical spectra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8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results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" y="934948"/>
            <a:ext cx="4158628" cy="3571402"/>
          </a:xfrm>
          <a:prstGeom prst="rect">
            <a:avLst/>
          </a:prstGeom>
        </p:spPr>
      </p:pic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4473575" y="1135530"/>
            <a:ext cx="4670425" cy="193899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yield: </a:t>
            </a: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5.9 +- 0.8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and 7.4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+- 1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e-/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keV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at  0.56 and 0.62 kV/cm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Field dependence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is well described by Jaffe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model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27" y="5011895"/>
            <a:ext cx="1255951" cy="18290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27" y="5393732"/>
            <a:ext cx="1664526" cy="4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5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Nuclear recoil selection using S1 / S2 comparison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992407"/>
            <a:ext cx="4572000" cy="332800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42" y="2992407"/>
            <a:ext cx="4521758" cy="3192715"/>
          </a:xfrm>
          <a:prstGeom prst="rect">
            <a:avLst/>
          </a:prstGeom>
        </p:spPr>
      </p:pic>
      <p:sp>
        <p:nvSpPr>
          <p:cNvPr id="3" name="Rectangle 2 2"/>
          <p:cNvSpPr/>
          <p:nvPr/>
        </p:nvSpPr>
        <p:spPr>
          <a:xfrm>
            <a:off x="6123632" y="1155559"/>
            <a:ext cx="1637881" cy="643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565032" y="1175654"/>
            <a:ext cx="1637881" cy="643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4331677" y="1155559"/>
            <a:ext cx="663191" cy="6631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 flipV="1">
            <a:off x="3295859" y="1487154"/>
            <a:ext cx="946221" cy="10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endCxn id="3" idx="1"/>
          </p:cNvCxnSpPr>
          <p:nvPr/>
        </p:nvCxnSpPr>
        <p:spPr>
          <a:xfrm flipV="1">
            <a:off x="5084466" y="1477107"/>
            <a:ext cx="1039166" cy="11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438" y="1922818"/>
            <a:ext cx="545668" cy="211866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776" y="1155559"/>
            <a:ext cx="949569" cy="186102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76" y="1175654"/>
            <a:ext cx="949569" cy="18610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35130" y="1312535"/>
            <a:ext cx="10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LAr</a:t>
            </a:r>
            <a:r>
              <a:rPr lang="en-US" dirty="0" smtClean="0"/>
              <a:t> TPC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1709267" y="1288491"/>
            <a:ext cx="137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BGO + PMT</a:t>
            </a:r>
            <a:endParaRPr lang="ru-RU" dirty="0"/>
          </a:p>
        </p:txBody>
      </p:sp>
      <p:sp>
        <p:nvSpPr>
          <p:cNvPr id="36" name="Прямоугольник 35"/>
          <p:cNvSpPr/>
          <p:nvPr/>
        </p:nvSpPr>
        <p:spPr>
          <a:xfrm>
            <a:off x="425509" y="3231077"/>
            <a:ext cx="214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Trigger (BGO </a:t>
            </a:r>
            <a:r>
              <a:rPr lang="en-US" dirty="0">
                <a:solidFill>
                  <a:srgbClr val="C00000"/>
                </a:solidFill>
              </a:rPr>
              <a:t>+ </a:t>
            </a:r>
            <a:r>
              <a:rPr lang="en-US" dirty="0" smtClean="0">
                <a:solidFill>
                  <a:srgbClr val="C00000"/>
                </a:solidFill>
              </a:rPr>
              <a:t>PMT) 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311499" y="4656410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S1  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2138635" y="4452746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S2  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1454422" y="5489749"/>
            <a:ext cx="2244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Random coincidence  </a:t>
            </a:r>
            <a:endParaRPr lang="ru-RU" dirty="0">
              <a:solidFill>
                <a:srgbClr val="C00000"/>
              </a:solidFill>
            </a:endParaRPr>
          </a:p>
        </p:txBody>
      </p:sp>
      <p:cxnSp>
        <p:nvCxnSpPr>
          <p:cNvPr id="43" name="Прямая со стрелкой 42"/>
          <p:cNvCxnSpPr/>
          <p:nvPr/>
        </p:nvCxnSpPr>
        <p:spPr>
          <a:xfrm flipH="1" flipV="1">
            <a:off x="1197736" y="5332050"/>
            <a:ext cx="256686" cy="3423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43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7"/>
          <p:cNvGrpSpPr>
            <a:grpSpLocks/>
          </p:cNvGrpSpPr>
          <p:nvPr/>
        </p:nvGrpSpPr>
        <p:grpSpPr bwMode="auto">
          <a:xfrm>
            <a:off x="5357611" y="965915"/>
            <a:ext cx="3400023" cy="2465469"/>
            <a:chOff x="881018" y="1374592"/>
            <a:chExt cx="5274418" cy="4136765"/>
          </a:xfrm>
        </p:grpSpPr>
        <p:sp>
          <p:nvSpPr>
            <p:cNvPr id="7" name="Rectangle 4"/>
            <p:cNvSpPr/>
            <p:nvPr/>
          </p:nvSpPr>
          <p:spPr>
            <a:xfrm>
              <a:off x="3665048" y="2338519"/>
              <a:ext cx="1828507" cy="1733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3"/>
            <p:cNvSpPr/>
            <p:nvPr/>
          </p:nvSpPr>
          <p:spPr>
            <a:xfrm>
              <a:off x="1260370" y="3936842"/>
              <a:ext cx="1079327" cy="1079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9" name="Oval 5"/>
            <p:cNvSpPr/>
            <p:nvPr/>
          </p:nvSpPr>
          <p:spPr>
            <a:xfrm>
              <a:off x="3203159" y="1776646"/>
              <a:ext cx="2736412" cy="280777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0" name="Oval 6"/>
            <p:cNvSpPr/>
            <p:nvPr/>
          </p:nvSpPr>
          <p:spPr>
            <a:xfrm>
              <a:off x="1692101" y="4368564"/>
              <a:ext cx="215865" cy="2158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cxnSp>
          <p:nvCxnSpPr>
            <p:cNvPr id="11" name="Straight Connector 11"/>
            <p:cNvCxnSpPr>
              <a:stCxn id="10" idx="7"/>
            </p:cNvCxnSpPr>
            <p:nvPr/>
          </p:nvCxnSpPr>
          <p:spPr>
            <a:xfrm flipV="1">
              <a:off x="1876222" y="3071812"/>
              <a:ext cx="2336426" cy="1328496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4"/>
            <p:cNvCxnSpPr/>
            <p:nvPr/>
          </p:nvCxnSpPr>
          <p:spPr>
            <a:xfrm>
              <a:off x="4212647" y="3071812"/>
              <a:ext cx="5031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5"/>
            <p:cNvCxnSpPr/>
            <p:nvPr/>
          </p:nvCxnSpPr>
          <p:spPr>
            <a:xfrm>
              <a:off x="4715805" y="3071812"/>
              <a:ext cx="1080914" cy="936455"/>
            </a:xfrm>
            <a:prstGeom prst="line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Pie 18"/>
            <p:cNvSpPr/>
            <p:nvPr/>
          </p:nvSpPr>
          <p:spPr>
            <a:xfrm>
              <a:off x="4106302" y="2963881"/>
              <a:ext cx="215865" cy="215861"/>
            </a:xfrm>
            <a:prstGeom prst="pie">
              <a:avLst>
                <a:gd name="adj1" fmla="val 21539387"/>
                <a:gd name="adj2" fmla="val 9087147"/>
              </a:avLst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black"/>
                </a:solidFill>
              </a:endParaRPr>
            </a:p>
          </p:txBody>
        </p:sp>
        <p:sp>
          <p:nvSpPr>
            <p:cNvPr id="15" name="Explosion 1 19"/>
            <p:cNvSpPr/>
            <p:nvPr/>
          </p:nvSpPr>
          <p:spPr>
            <a:xfrm>
              <a:off x="4155506" y="3016259"/>
              <a:ext cx="101584" cy="114279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6" name="Explosion 1 20"/>
            <p:cNvSpPr/>
            <p:nvPr/>
          </p:nvSpPr>
          <p:spPr>
            <a:xfrm>
              <a:off x="4669774" y="3003561"/>
              <a:ext cx="101584" cy="114279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7" name="TextBox 22"/>
            <p:cNvSpPr txBox="1">
              <a:spLocks noChangeArrowheads="1"/>
            </p:cNvSpPr>
            <p:nvPr/>
          </p:nvSpPr>
          <p:spPr bwMode="auto">
            <a:xfrm>
              <a:off x="4070639" y="4020558"/>
              <a:ext cx="700720" cy="36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ru-RU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10</a:t>
              </a:r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cm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TextBox 23"/>
            <p:cNvSpPr txBox="1">
              <a:spLocks noChangeArrowheads="1"/>
            </p:cNvSpPr>
            <p:nvPr/>
          </p:nvSpPr>
          <p:spPr bwMode="auto">
            <a:xfrm>
              <a:off x="1943139" y="3378813"/>
              <a:ext cx="306339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n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TextBox 24"/>
            <p:cNvSpPr txBox="1">
              <a:spLocks noChangeArrowheads="1"/>
            </p:cNvSpPr>
            <p:nvPr/>
          </p:nvSpPr>
          <p:spPr bwMode="auto">
            <a:xfrm>
              <a:off x="4120587" y="3060701"/>
              <a:ext cx="317449" cy="368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ru-RU" sz="1800">
                  <a:solidFill>
                    <a:srgbClr val="000000"/>
                  </a:solidFill>
                  <a:latin typeface="Calibri" panose="020F0502020204030204" pitchFamily="34" charset="0"/>
                </a:rPr>
                <a:t>α</a:t>
              </a:r>
              <a:endParaRPr lang="ru-RU" altLang="ru-RU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TextBox 25"/>
            <p:cNvSpPr txBox="1">
              <a:spLocks noChangeArrowheads="1"/>
            </p:cNvSpPr>
            <p:nvPr/>
          </p:nvSpPr>
          <p:spPr bwMode="auto">
            <a:xfrm>
              <a:off x="881018" y="5141537"/>
              <a:ext cx="2322141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D-D neutron generator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TextBox 26"/>
            <p:cNvSpPr txBox="1">
              <a:spLocks noChangeArrowheads="1"/>
            </p:cNvSpPr>
            <p:nvPr/>
          </p:nvSpPr>
          <p:spPr bwMode="auto">
            <a:xfrm>
              <a:off x="4610253" y="2158654"/>
              <a:ext cx="1238847" cy="1084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 err="1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SiPM</a:t>
              </a:r>
              <a:r>
                <a:rPr lang="en-US" altLang="ru-RU" sz="1800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matrix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TextBox 27"/>
            <p:cNvSpPr txBox="1">
              <a:spLocks noChangeArrowheads="1"/>
            </p:cNvSpPr>
            <p:nvPr/>
          </p:nvSpPr>
          <p:spPr bwMode="auto">
            <a:xfrm>
              <a:off x="5849098" y="4038424"/>
              <a:ext cx="306338" cy="369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>
                  <a:solidFill>
                    <a:srgbClr val="000000"/>
                  </a:solidFill>
                  <a:latin typeface="Calibri" panose="020F0502020204030204" pitchFamily="34" charset="0"/>
                </a:rPr>
                <a:t>n</a:t>
              </a:r>
              <a:endParaRPr lang="ru-RU" altLang="ru-RU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2494754" y="1374592"/>
              <a:ext cx="1862237" cy="654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Cryostat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3763963"/>
            <a:ext cx="4048125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>
                <a:solidFill>
                  <a:srgbClr val="000099"/>
                </a:solidFill>
              </a:rPr>
              <a:t>Neutron double-scattering concept</a:t>
            </a:r>
            <a:r>
              <a:rPr lang="ru-RU" altLang="ru-RU" sz="2800" b="1" dirty="0">
                <a:solidFill>
                  <a:srgbClr val="000099"/>
                </a:solidFill>
              </a:rPr>
              <a:t> </a:t>
            </a:r>
            <a:r>
              <a:rPr lang="en-US" altLang="ru-RU" sz="2800" b="1" dirty="0">
                <a:solidFill>
                  <a:srgbClr val="000099"/>
                </a:solidFill>
              </a:rPr>
              <a:t>for energy calibration at low </a:t>
            </a:r>
            <a:r>
              <a:rPr lang="en-US" altLang="ru-RU" sz="2800" b="1" dirty="0" smtClean="0">
                <a:solidFill>
                  <a:srgbClr val="000099"/>
                </a:solidFill>
              </a:rPr>
              <a:t>energies 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LAr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0" y="5250974"/>
            <a:ext cx="5032375" cy="1477328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Having high spatial resolution in 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detector, 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of 1 mm, 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we expect reaching 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accuracy  of about 2</a:t>
            </a:r>
            <a:r>
              <a:rPr lang="en-US" altLang="ru-RU" sz="1800" b="1" baseline="30000" dirty="0">
                <a:solidFill>
                  <a:srgbClr val="000099"/>
                </a:solidFill>
                <a:sym typeface="System"/>
              </a:rPr>
              <a:t>o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 in scattering angle, corresponding to nuclear recoil energy as low as a few </a:t>
            </a:r>
            <a:r>
              <a:rPr lang="en-US" altLang="ru-RU" sz="1800" b="1" dirty="0" err="1">
                <a:solidFill>
                  <a:srgbClr val="000099"/>
                </a:solidFill>
                <a:sym typeface="System"/>
              </a:rPr>
              <a:t>keV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35" y="800101"/>
            <a:ext cx="4605633" cy="4450874"/>
          </a:xfrm>
          <a:prstGeom prst="rect">
            <a:avLst/>
          </a:prstGeom>
        </p:spPr>
      </p:pic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-11835" y="800100"/>
            <a:ext cx="990629" cy="92333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LUX</a:t>
            </a:r>
          </a:p>
          <a:p>
            <a:r>
              <a:rPr lang="en-US" altLang="ru-RU" sz="1800" b="1" dirty="0" err="1" smtClean="0">
                <a:solidFill>
                  <a:srgbClr val="000099"/>
                </a:solidFill>
                <a:sym typeface="System"/>
              </a:rPr>
              <a:t>Expe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-</a:t>
            </a:r>
          </a:p>
          <a:p>
            <a:r>
              <a:rPr lang="en-US" altLang="ru-RU" sz="1800" b="1" dirty="0" err="1" smtClean="0">
                <a:solidFill>
                  <a:srgbClr val="000099"/>
                </a:solidFill>
                <a:sym typeface="System"/>
              </a:rPr>
              <a:t>riment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</p:spTree>
    <p:extLst>
      <p:ext uri="{BB962C8B-B14F-4D97-AF65-F5344CB8AC3E}">
        <p14:creationId xmlns:p14="http://schemas.microsoft.com/office/powerpoint/2010/main" val="101847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3600" b="1">
                <a:solidFill>
                  <a:srgbClr val="000099"/>
                </a:solidFill>
                <a:latin typeface="Comic Sans MS" panose="030F0702030302020204" pitchFamily="66" charset="0"/>
              </a:rPr>
              <a:t>Summary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30628" y="928650"/>
            <a:ext cx="8902839" cy="470898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electroluminescence (EL) yields in two-phase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using a 9-liter detector.</a:t>
            </a: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Problem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doping with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Xe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and N2. </a:t>
            </a:r>
          </a:p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-Продолжаются измерения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Ionization yields of nuclear recoils in liquid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..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Using neutron scattering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в новых диапазонах энергий и полей</a:t>
            </a:r>
            <a:endParaRPr lang="en-US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The measurements of ionization yields in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LAr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using S1/S2 selection and neutron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double-scattering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techniques are in the course in our lab.</a:t>
            </a:r>
            <a:endParaRPr lang="ru-RU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These studies  .. in frame of ..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itchFamily="66" charset="0"/>
              </a:rPr>
              <a:t>DarkSide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 dark matter </a:t>
            </a:r>
            <a:r>
              <a:rPr lang="en-US" altLang="ru-RU" sz="2000" b="1" smtClean="0">
                <a:solidFill>
                  <a:srgbClr val="000099"/>
                </a:solidFill>
                <a:latin typeface="Comic Sans MS" pitchFamily="66" charset="0"/>
              </a:rPr>
              <a:t>search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3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Backup slides</a:t>
            </a:r>
            <a:endParaRPr lang="en-US" altLang="ru-RU" sz="36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72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>
                <a:solidFill>
                  <a:srgbClr val="000099"/>
                </a:solidFill>
              </a:rPr>
              <a:t>Novosibirsk group presentation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1311275"/>
            <a:ext cx="9144000" cy="495617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000099"/>
                </a:solidFill>
              </a:rPr>
              <a:t>Novosibirsk group on rare-event instrumentation operates within both </a:t>
            </a:r>
            <a:r>
              <a:rPr lang="en-US" altLang="ru-RU" sz="2000" b="1" dirty="0" err="1">
                <a:solidFill>
                  <a:srgbClr val="000099"/>
                </a:solidFill>
              </a:rPr>
              <a:t>Budker</a:t>
            </a:r>
            <a:r>
              <a:rPr lang="en-US" altLang="ru-RU" sz="2000" b="1" dirty="0">
                <a:solidFill>
                  <a:srgbClr val="000099"/>
                </a:solidFill>
              </a:rPr>
              <a:t> Institute of Nuclear Physics (BINP) and Novosibirsk State University (NSU), in the frame of Lab 3 (BINP) and LCEP (Laboratory of Cosmology and Elementary Particles of Physics Department of NSU).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2000" b="1" dirty="0">
              <a:solidFill>
                <a:srgbClr val="000099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000099"/>
                </a:solidFill>
              </a:rPr>
              <a:t>Also, w</a:t>
            </a:r>
            <a:r>
              <a:rPr lang="en-US" altLang="ru-RU" sz="2000" b="1" dirty="0">
                <a:solidFill>
                  <a:srgbClr val="000099"/>
                </a:solidFill>
                <a:sym typeface="Symbol" panose="05050102010706020507" pitchFamily="18" charset="2"/>
              </a:rPr>
              <a:t>e have recently joined DarkSide20k collaboration.</a:t>
            </a:r>
          </a:p>
          <a:p>
            <a:endParaRPr lang="en-US" altLang="ru-RU" sz="2000" b="1" dirty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Group management: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Buzulutskov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(leader), 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Bondar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(deputy director of BINP and dean of Physics Department of NSU), 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Dolgov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(head of LCEP).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</a:t>
            </a: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Group members: </a:t>
            </a: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Sokolov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(senior scientist), L.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Shekhtman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(leading scientist), V.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Nosov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(engineer), R.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Snopkov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(engineer), E.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Shemyakina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(PHD student), V.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Oleinikov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(PHD student),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A.Chegodaev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(technician).</a:t>
            </a:r>
          </a:p>
          <a:p>
            <a:endParaRPr lang="en-US" altLang="ru-RU" b="1" dirty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We also collaborate with S.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Polosatkin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and E.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Grishnyaev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from Plasma Division (BINP) on DD neutron generator development.</a:t>
            </a:r>
          </a:p>
        </p:txBody>
      </p:sp>
    </p:spTree>
    <p:extLst>
      <p:ext uri="{BB962C8B-B14F-4D97-AF65-F5344CB8AC3E}">
        <p14:creationId xmlns:p14="http://schemas.microsoft.com/office/powerpoint/2010/main" val="36284077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800" b="1">
                <a:solidFill>
                  <a:srgbClr val="000099"/>
                </a:solidFill>
                <a:latin typeface="Comic Sans MS" panose="030F0702030302020204" pitchFamily="66" charset="0"/>
              </a:rPr>
              <a:t>Optical spectra</a:t>
            </a:r>
          </a:p>
        </p:txBody>
      </p:sp>
      <p:pic>
        <p:nvPicPr>
          <p:cNvPr id="3" name="Picture 9" descr="D:\CONFERENCES\BINP\Oct15\OptSpectra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8314"/>
            <a:ext cx="4674742" cy="357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48" y="1008587"/>
            <a:ext cx="4280952" cy="349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245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2" y="1091345"/>
            <a:ext cx="2487511" cy="2633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856" y="2103063"/>
            <a:ext cx="4491144" cy="3566291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5469044" y="1223037"/>
            <a:ext cx="3332056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LXe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): 0.7 –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100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50" y="2699963"/>
            <a:ext cx="4166885" cy="2176838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95098" y="1922799"/>
            <a:ext cx="3719437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experiment (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LAr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17 – 57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, but in [PE/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] 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3200" b="1">
                <a:solidFill>
                  <a:srgbClr val="000099"/>
                </a:solidFill>
              </a:rPr>
              <a:t>Outline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1078821"/>
            <a:ext cx="9144000" cy="4770537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marL="457200" indent="-457200">
              <a:buAutoNum type="arabicPeriod"/>
            </a:pPr>
            <a:r>
              <a:rPr lang="en-US" altLang="ru-RU" sz="2400" b="1" dirty="0">
                <a:solidFill>
                  <a:srgbClr val="000099"/>
                </a:solidFill>
              </a:rPr>
              <a:t>Our global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objectives, current activity</a:t>
            </a:r>
            <a:r>
              <a:rPr lang="en-US" altLang="ru-RU" sz="2400" b="1" dirty="0">
                <a:solidFill>
                  <a:srgbClr val="000099"/>
                </a:solidFill>
              </a:rPr>
              <a:t>,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situation </a:t>
            </a:r>
            <a:r>
              <a:rPr lang="en-US" altLang="ru-RU" sz="2400" b="1" dirty="0">
                <a:solidFill>
                  <a:srgbClr val="000099"/>
                </a:solidFill>
              </a:rPr>
              <a:t>with ionization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yields</a:t>
            </a:r>
          </a:p>
          <a:p>
            <a:pPr marL="457200" indent="-457200">
              <a:buAutoNum type="arabicPeriod"/>
            </a:pPr>
            <a:endParaRPr lang="en-US" altLang="ru-RU" sz="2400" b="1" dirty="0">
              <a:solidFill>
                <a:srgbClr val="000099"/>
              </a:solidFill>
            </a:endParaRPr>
          </a:p>
          <a:p>
            <a:r>
              <a:rPr lang="en-US" altLang="ru-RU" sz="2400" b="1" dirty="0">
                <a:solidFill>
                  <a:srgbClr val="000099"/>
                </a:solidFill>
              </a:rPr>
              <a:t>2.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Description of a </a:t>
            </a:r>
            <a:r>
              <a:rPr lang="en-US" altLang="ru-RU" sz="2400" b="1" dirty="0">
                <a:solidFill>
                  <a:srgbClr val="000099"/>
                </a:solidFill>
              </a:rPr>
              <a:t>two-phase Cryogenic Avalanche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Detector (CRAD)</a:t>
            </a:r>
          </a:p>
          <a:p>
            <a:endParaRPr lang="ru-RU" altLang="ru-RU" sz="2400" b="1" dirty="0">
              <a:solidFill>
                <a:srgbClr val="000099"/>
              </a:solidFill>
            </a:endParaRPr>
          </a:p>
          <a:p>
            <a:r>
              <a:rPr lang="en-US" altLang="ru-RU" sz="2400" b="1" dirty="0" smtClean="0">
                <a:solidFill>
                  <a:srgbClr val="000099"/>
                </a:solidFill>
              </a:rPr>
              <a:t>3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Our recent </a:t>
            </a:r>
            <a:r>
              <a:rPr lang="en-US" altLang="ru-RU" sz="2400" b="1" dirty="0">
                <a:solidFill>
                  <a:srgbClr val="000099"/>
                </a:solidFill>
              </a:rPr>
              <a:t>results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on ionization </a:t>
            </a:r>
            <a:r>
              <a:rPr lang="en-US" altLang="ru-RU" sz="2400" b="1" dirty="0">
                <a:solidFill>
                  <a:srgbClr val="000099"/>
                </a:solidFill>
              </a:rPr>
              <a:t>yields in </a:t>
            </a:r>
            <a:r>
              <a:rPr lang="en-US" altLang="ru-RU" sz="2400" b="1" dirty="0" err="1">
                <a:solidFill>
                  <a:srgbClr val="000099"/>
                </a:solidFill>
              </a:rPr>
              <a:t>LAr</a:t>
            </a:r>
            <a:r>
              <a:rPr lang="en-US" altLang="ru-RU" sz="2400" b="1" dirty="0">
                <a:solidFill>
                  <a:srgbClr val="000099"/>
                </a:solidFill>
              </a:rPr>
              <a:t>. </a:t>
            </a:r>
          </a:p>
          <a:p>
            <a:pPr marL="0" indent="0" eaLnBrk="1" hangingPunct="1"/>
            <a:endParaRPr lang="en-US" altLang="ru-RU" sz="2400" b="1" baseline="-25000" dirty="0">
              <a:solidFill>
                <a:srgbClr val="000099"/>
              </a:solidFill>
            </a:endParaRPr>
          </a:p>
          <a:p>
            <a:pPr marL="0" indent="0"/>
            <a:r>
              <a:rPr lang="en-US" altLang="ru-RU" sz="2400" b="1" dirty="0" smtClean="0">
                <a:solidFill>
                  <a:srgbClr val="000099"/>
                </a:solidFill>
              </a:rPr>
              <a:t>4. Future plans</a:t>
            </a:r>
          </a:p>
          <a:p>
            <a:pPr>
              <a:buFont typeface="Comic Sans MS" panose="030F0702030302020204" pitchFamily="66" charset="0"/>
              <a:buChar char="-"/>
            </a:pPr>
            <a:r>
              <a:rPr lang="en-US" altLang="ru-RU" sz="2400" b="1" dirty="0" smtClean="0">
                <a:solidFill>
                  <a:srgbClr val="000099"/>
                </a:solidFill>
              </a:rPr>
              <a:t>Neutron double-scattering</a:t>
            </a:r>
          </a:p>
          <a:p>
            <a:pPr>
              <a:buFont typeface="Comic Sans MS" panose="030F0702030302020204" pitchFamily="66" charset="0"/>
              <a:buChar char="-"/>
            </a:pPr>
            <a:r>
              <a:rPr lang="en-US" altLang="ru-RU" sz="2400" b="1" dirty="0" smtClean="0">
                <a:solidFill>
                  <a:srgbClr val="000099"/>
                </a:solidFill>
              </a:rPr>
              <a:t>S1/S2 selection technique</a:t>
            </a:r>
            <a:endParaRPr lang="ru-RU" altLang="ru-RU" sz="2400" b="1" baseline="-25000" dirty="0">
              <a:solidFill>
                <a:srgbClr val="000099"/>
              </a:solidFill>
            </a:endParaRPr>
          </a:p>
          <a:p>
            <a:pPr eaLnBrk="1" hangingPunct="1"/>
            <a:endParaRPr lang="en-US" altLang="ru-RU" sz="2400" b="1" dirty="0">
              <a:solidFill>
                <a:srgbClr val="000099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ru-RU" sz="2400" b="1" dirty="0" smtClean="0">
                <a:solidFill>
                  <a:srgbClr val="000099"/>
                </a:solidFill>
              </a:rPr>
              <a:t>5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 </a:t>
            </a:r>
            <a:r>
              <a:rPr lang="en-US" altLang="ru-RU" sz="2400" b="1" dirty="0">
                <a:solidFill>
                  <a:srgbClr val="000099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44376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S1 / S2 separation 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LXe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587327"/>
            <a:ext cx="3346005" cy="24915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166473"/>
            <a:ext cx="3346005" cy="2447078"/>
          </a:xfrm>
          <a:prstGeom prst="rect">
            <a:avLst/>
          </a:prstGeom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937" y="1078465"/>
            <a:ext cx="2678125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XENON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871" y="1278520"/>
            <a:ext cx="4189062" cy="2887953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856957" y="878410"/>
            <a:ext cx="220462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LUX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Chamber 3D - view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1889125"/>
            <a:ext cx="4297362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892300"/>
            <a:ext cx="419735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05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>
                <a:solidFill>
                  <a:srgbClr val="000099"/>
                </a:solidFill>
              </a:rPr>
              <a:t>Our global objective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0" y="900615"/>
            <a:ext cx="9144000" cy="563231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just"/>
            <a:r>
              <a:rPr lang="en-US" altLang="ru-RU" sz="2400" b="1" dirty="0">
                <a:solidFill>
                  <a:srgbClr val="000099"/>
                </a:solidFill>
              </a:rPr>
              <a:t>Development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of </a:t>
            </a:r>
            <a:r>
              <a:rPr lang="en-US" altLang="ru-RU" sz="2400" b="1" dirty="0">
                <a:solidFill>
                  <a:srgbClr val="000099"/>
                </a:solidFill>
              </a:rPr>
              <a:t>liquid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detectors of ultimate sensitivity for dark matter search and coherent neutrino nucleus scattering experiments and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their energy calibration. </a:t>
            </a:r>
            <a:endParaRPr lang="en-US" altLang="ru-RU" sz="2400" b="1" dirty="0">
              <a:solidFill>
                <a:srgbClr val="000099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ru-RU" sz="2400" b="1" dirty="0">
              <a:solidFill>
                <a:srgbClr val="000099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ru-RU" sz="2400" b="1" dirty="0">
              <a:solidFill>
                <a:srgbClr val="000099"/>
              </a:solidFill>
            </a:endParaRPr>
          </a:p>
          <a:p>
            <a:pPr algn="just">
              <a:spcBef>
                <a:spcPct val="0"/>
              </a:spcBef>
              <a:buFont typeface="Arial" charset="0"/>
              <a:buNone/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Our group </a:t>
            </a:r>
            <a:r>
              <a:rPr lang="en-US" altLang="ru-RU" sz="2400" b="1" dirty="0">
                <a:solidFill>
                  <a:srgbClr val="000099"/>
                </a:solidFill>
              </a:rPr>
              <a:t>is currently conducting researches in the following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directions:</a:t>
            </a: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</a:rPr>
              <a:t>of electroluminescence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(EL) yields </a:t>
            </a:r>
            <a:r>
              <a:rPr lang="en-US" altLang="ru-RU" sz="2400" b="1" dirty="0">
                <a:solidFill>
                  <a:srgbClr val="000099"/>
                </a:solidFill>
              </a:rPr>
              <a:t>in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two-phase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</a:t>
            </a:r>
            <a:r>
              <a:rPr lang="en-US" altLang="ru-RU" sz="2400" b="1" dirty="0">
                <a:solidFill>
                  <a:srgbClr val="000099"/>
                </a:solidFill>
              </a:rPr>
              <a:t>using a 9-liter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detector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</a:t>
            </a:r>
            <a:endParaRPr lang="en-US" altLang="ru-RU" sz="2400" b="1" dirty="0" smtClean="0">
              <a:solidFill>
                <a:srgbClr val="000099"/>
              </a:solidFill>
            </a:endParaRP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Problem of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doping with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Xe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and N2.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 </a:t>
            </a:r>
            <a:endParaRPr lang="ru-RU" altLang="ru-RU" sz="2400" b="1" dirty="0">
              <a:solidFill>
                <a:srgbClr val="000099"/>
              </a:solidFill>
            </a:endParaRP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2400" b="1" dirty="0">
                <a:solidFill>
                  <a:srgbClr val="000099"/>
                </a:solidFill>
              </a:rPr>
              <a:t>Measurement of ionization yields of nuclear recoils in liquid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using neutron scattering technique</a:t>
            </a:r>
            <a:r>
              <a:rPr lang="ru-RU" altLang="ru-RU" sz="2400" b="1" dirty="0">
                <a:solidFill>
                  <a:srgbClr val="000099"/>
                </a:solidFill>
              </a:rPr>
              <a:t>.</a:t>
            </a: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2400" b="1" dirty="0">
                <a:solidFill>
                  <a:srgbClr val="000099"/>
                </a:solidFill>
              </a:rPr>
              <a:t>Development of new readout technique in two-phase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detectors using </a:t>
            </a:r>
            <a:r>
              <a:rPr lang="en-US" altLang="ru-RU" sz="2400" b="1" dirty="0" err="1">
                <a:solidFill>
                  <a:srgbClr val="000099"/>
                </a:solidFill>
              </a:rPr>
              <a:t>SiPM</a:t>
            </a:r>
            <a:r>
              <a:rPr lang="en-US" altLang="ru-RU" sz="2400" b="1" dirty="0">
                <a:solidFill>
                  <a:srgbClr val="000099"/>
                </a:solidFill>
              </a:rPr>
              <a:t>-matrices</a:t>
            </a:r>
            <a:r>
              <a:rPr lang="ru-RU" altLang="ru-RU" sz="2400" b="1" dirty="0">
                <a:solidFill>
                  <a:srgbClr val="000099"/>
                </a:solidFill>
              </a:rPr>
              <a:t>.</a:t>
            </a:r>
            <a:endParaRPr lang="en-US" altLang="ru-RU" sz="2400" b="1" dirty="0">
              <a:solidFill>
                <a:srgbClr val="000099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ru-RU" sz="24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3970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Experimental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setup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3" descr="D:\CONFERENCES\BINP\Oct15\Setup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4544"/>
            <a:ext cx="7274075" cy="481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7" y="2767013"/>
            <a:ext cx="4297363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1298039" y="5986381"/>
            <a:ext cx="2943686" cy="6463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9 l two-phase cryogenic chamber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2078181" y="4281055"/>
            <a:ext cx="1" cy="18438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V="1">
            <a:off x="4241725" y="5320145"/>
            <a:ext cx="1147693" cy="98940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0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ru-RU" sz="2800" b="1" dirty="0" smtClean="0">
                <a:solidFill>
                  <a:srgbClr val="000099"/>
                </a:solidFill>
              </a:rPr>
              <a:t>Cryogenic </a:t>
            </a:r>
            <a:r>
              <a:rPr lang="en-US" altLang="ru-RU" sz="2800" b="1" dirty="0">
                <a:solidFill>
                  <a:srgbClr val="000099"/>
                </a:solidFill>
              </a:rPr>
              <a:t>chamber </a:t>
            </a:r>
          </a:p>
        </p:txBody>
      </p:sp>
      <p:pic>
        <p:nvPicPr>
          <p:cNvPr id="3" name="Picture 2" descr="D:\CONFERENCES\BINP\Oct15\SetupSche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9866"/>
            <a:ext cx="4711700" cy="40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398483"/>
            <a:ext cx="4572000" cy="4459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3478" y="828904"/>
            <a:ext cx="1967807" cy="2165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571936" y="782013"/>
            <a:ext cx="1578827" cy="223048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Hamamatsu</a:t>
            </a:r>
          </a:p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S13360-6050PE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6x6 mm</a:t>
            </a:r>
            <a:r>
              <a:rPr lang="en-US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  <a:r>
              <a:rPr lang="ru-RU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   </a:t>
            </a:r>
          </a:p>
          <a:p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11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x11 matrix</a:t>
            </a:r>
            <a:endParaRPr lang="ru-RU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47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>
                <a:solidFill>
                  <a:srgbClr val="000099"/>
                </a:solidFill>
                <a:latin typeface="Comic Sans MS" panose="030F0702030302020204" pitchFamily="66" charset="0"/>
              </a:rPr>
              <a:t>Neutron generator</a:t>
            </a:r>
            <a:r>
              <a:rPr lang="en-US" altLang="ru-RU" sz="2400" b="1">
                <a:solidFill>
                  <a:srgbClr val="000099"/>
                </a:solidFill>
                <a:latin typeface="Comic Sans MS" panose="030F0702030302020204" pitchFamily="66" charset="0"/>
              </a:rPr>
              <a:t> produced in BINP </a:t>
            </a:r>
            <a:endParaRPr lang="ru-RU" altLang="ru-RU" sz="2400" b="1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4788" y="1630363"/>
            <a:ext cx="5129212" cy="100806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The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generator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includes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a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high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(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Cockcroft-Walton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multiplier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)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and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gas-filled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neutron-generating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tube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6075"/>
            <a:ext cx="9155113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38" y="822325"/>
            <a:ext cx="35480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9" t="18108" r="16103" b="28180"/>
          <a:stretch>
            <a:fillRect/>
          </a:stretch>
        </p:blipFill>
        <p:spPr bwMode="auto">
          <a:xfrm>
            <a:off x="6621463" y="3506788"/>
            <a:ext cx="2522537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088" y="3494088"/>
            <a:ext cx="6556375" cy="192405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Design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parameters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N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eutron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10</a:t>
            </a:r>
            <a:r>
              <a:rPr lang="en-US" altLang="ru-RU" sz="20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5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/s (DD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mode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Continuous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or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pulse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mode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Rated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current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of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ions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50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uA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Operating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80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kV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Insulation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SF</a:t>
            </a:r>
            <a:r>
              <a:rPr lang="ru-RU" altLang="ru-RU" sz="2000" b="1" baseline="-25000" dirty="0">
                <a:solidFill>
                  <a:srgbClr val="000099"/>
                </a:solidFill>
                <a:latin typeface="Comic Sans MS" panose="030F0702030302020204" pitchFamily="66" charset="0"/>
              </a:rPr>
              <a:t>6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8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atm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Study of proportional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EL in two-phase </a:t>
            </a:r>
            <a:r>
              <a:rPr lang="en-US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</a:t>
            </a:r>
            <a:endParaRPr lang="en-US" altLang="ru-RU" sz="24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EL yields and amplitude spectra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5" y="904352"/>
            <a:ext cx="4420795" cy="4097322"/>
          </a:xfrm>
          <a:prstGeom prst="rect">
            <a:avLst/>
          </a:prstGeom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151205" y="5105926"/>
            <a:ext cx="4320791" cy="70788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High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EL gap yield, reaching </a:t>
            </a: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1.4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/e at 7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kV/cm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</p:txBody>
      </p:sp>
      <p:pic>
        <p:nvPicPr>
          <p:cNvPr id="6" name="Picture 2" descr="D:\CONFERENCES\BINP\Oct15\Cd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84332"/>
            <a:ext cx="4523042" cy="365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572000" y="4937748"/>
            <a:ext cx="4371033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High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EL gap yield: 15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Good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energy resolution: 22% at 60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11600" y="3717890"/>
            <a:ext cx="233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Надо исправить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The problem of doping </a:t>
            </a:r>
            <a:r>
              <a:rPr lang="en-US" altLang="ru-RU" sz="24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with </a:t>
            </a:r>
            <a:r>
              <a:rPr lang="en-US" altLang="ru-RU" sz="24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Xe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and N2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0" y="5565549"/>
            <a:ext cx="9144000" cy="116955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Energy levels of the lower excited and ionized states relevant to the ternary mixture of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Ar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doped with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Xe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and N2 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in the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two-phase 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mode: the most complete compilation over past 50 years. </a:t>
            </a:r>
            <a:r>
              <a:rPr lang="en-US" altLang="ru-RU" sz="16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(“Photon </a:t>
            </a:r>
            <a:r>
              <a:rPr lang="en-US" altLang="ru-RU" sz="16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emission and atomic collision processes in </a:t>
            </a:r>
            <a:r>
              <a:rPr lang="en-US" altLang="ru-RU" sz="16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two-phase argon </a:t>
            </a:r>
            <a:r>
              <a:rPr lang="en-US" altLang="ru-RU" sz="16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doped with </a:t>
            </a:r>
            <a:r>
              <a:rPr lang="en-US" altLang="ru-RU" sz="16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xenon”, A. </a:t>
            </a:r>
            <a:r>
              <a:rPr lang="en-US" altLang="ru-RU" sz="16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Buzulutskov</a:t>
            </a:r>
            <a:r>
              <a:rPr lang="en-US" altLang="ru-RU" sz="16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</a:t>
            </a:r>
            <a:r>
              <a:rPr lang="en-US" altLang="ru-RU" sz="16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Eprint</a:t>
            </a:r>
            <a:r>
              <a:rPr lang="en-US" altLang="ru-RU" sz="16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1702.03612)</a:t>
            </a:r>
            <a:endParaRPr lang="en-US" altLang="ru-RU" sz="16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49" y="996950"/>
            <a:ext cx="7248525" cy="4592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66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4" y="1091345"/>
            <a:ext cx="3545921" cy="2633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26198"/>
            <a:ext cx="4063919" cy="3312606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702294" y="1724467"/>
            <a:ext cx="2943686" cy="7017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Our previous results</a:t>
            </a:r>
          </a:p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108 (2014) 12001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310" y="1194707"/>
            <a:ext cx="4166885" cy="2176838"/>
          </a:xfrm>
          <a:prstGeom prst="rect">
            <a:avLst/>
          </a:prstGeom>
        </p:spPr>
      </p:pic>
      <p:sp>
        <p:nvSpPr>
          <p:cNvPr id="9" name="Rectangle 10 1"/>
          <p:cNvSpPr>
            <a:spLocks noChangeArrowheads="1"/>
          </p:cNvSpPr>
          <p:nvPr/>
        </p:nvSpPr>
        <p:spPr bwMode="auto">
          <a:xfrm>
            <a:off x="4795723" y="800100"/>
            <a:ext cx="371943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experiment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310" y="4867532"/>
            <a:ext cx="4147197" cy="1717438"/>
          </a:xfrm>
          <a:prstGeom prst="rect">
            <a:avLst/>
          </a:prstGeom>
        </p:spPr>
      </p:pic>
      <p:sp>
        <p:nvSpPr>
          <p:cNvPr id="10" name="Rectangle 10 2"/>
          <p:cNvSpPr>
            <a:spLocks noChangeArrowheads="1"/>
          </p:cNvSpPr>
          <p:nvPr/>
        </p:nvSpPr>
        <p:spPr bwMode="auto">
          <a:xfrm>
            <a:off x="4766189" y="4082501"/>
            <a:ext cx="3719437" cy="70788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Phys. Rev. Lett., 112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(2014) 171303, 6.7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398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181.304"/>
  <p:tag name="LATEXADDIN" val="\documentclass{article}&#10;\usepackage{amsmath}&#10;\pagestyle{empty}&#10;\begin{document}&#10;&#10;&#10;$$Q_{y}(E, \varepsilon ) \, [e^{-}/keV] = n_{e}(E, \varepsilon ) / E $$&#10;&#10;&#10;\end{document}"/>
  <p:tag name="IGUANATEXSIZE" val="20"/>
  <p:tag name="IGUANATEXCURSOR" val="12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618.0862"/>
  <p:tag name="LATEXADDIN" val="\documentclass{article}&#10;\usepackage{amsmath}&#10;\pagestyle{empty}&#10;\begin{document}&#10;&#10;&#10;Jaffe model&#10;&#10;\end{document}"/>
  <p:tag name="IGUANATEXSIZE" val="20"/>
  <p:tag name="IGUANATEXCURSOR" val="9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5245"/>
  <p:tag name="ORIGINALWIDTH" val="638.3391"/>
  <p:tag name="LATEXADDIN" val="\documentclass{article}&#10;\usepackage{amsmath}&#10;\pagestyle{empty}&#10;\begin{document}&#10;&#10;&#10;$Q_{y} = \frac{A}{1 + B / \varepsilon}$&#10;&#10;\end{document}"/>
  <p:tag name="IGUANATEXSIZE" val="20"/>
  <p:tag name="IGUANATEXCURSOR" val="11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646"/>
  <p:tag name="ORIGINALWIDTH" val="268.5375"/>
  <p:tag name="LATEXADDIN" val="\documentclass{article}&#10;\usepackage{amsmath}&#10;\pagestyle{empty}&#10;\begin{document}&#10;&#10;&#10;$Na^{22}$&#10;&#10;\end{document}"/>
  <p:tag name="IGUANATEXSIZE" val="20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1530.214"/>
  <p:tag name="LATEXADDIN" val="\documentclass{article}&#10;\usepackage{amsmath}&#10;\pagestyle{empty}&#10;\begin{document}&#10;&#10;&#10;$$Q_{y}(E, \varepsilon ) = n_{e}(E, \varepsilon ) / E$$&#10;&#10;\end{document}"/>
  <p:tag name="IGUANATEXSIZE" val="20"/>
  <p:tag name="IGUANATEXCURSOR" val="10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16581</TotalTime>
  <Words>2983</Words>
  <Application>Microsoft Office PowerPoint</Application>
  <PresentationFormat>Экран (4:3)</PresentationFormat>
  <Paragraphs>271</Paragraphs>
  <Slides>21</Slides>
  <Notes>20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BINP SB RAS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oleynikov</dc:creator>
  <cp:lastModifiedBy>Пользователь Windows</cp:lastModifiedBy>
  <cp:revision>647</cp:revision>
  <dcterms:created xsi:type="dcterms:W3CDTF">2017-01-31T10:55:29Z</dcterms:created>
  <dcterms:modified xsi:type="dcterms:W3CDTF">2017-02-16T06:59:31Z</dcterms:modified>
</cp:coreProperties>
</file>